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C3C3"/>
    <a:srgbClr val="990000"/>
    <a:srgbClr val="990002"/>
    <a:srgbClr val="E5DCDB"/>
    <a:srgbClr val="7E0E10"/>
    <a:srgbClr val="E8D4D3"/>
    <a:srgbClr val="E6D1D0"/>
    <a:srgbClr val="873031"/>
    <a:srgbClr val="F4EAE9"/>
    <a:srgbClr val="7D11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23" autoAdjust="0"/>
    <p:restoredTop sz="95676" autoAdjust="0"/>
  </p:normalViewPr>
  <p:slideViewPr>
    <p:cSldViewPr snapToGrid="0" snapToObjects="1">
      <p:cViewPr varScale="1">
        <p:scale>
          <a:sx n="29" d="100"/>
          <a:sy n="29" d="100"/>
        </p:scale>
        <p:origin x="1278" y="78"/>
      </p:cViewPr>
      <p:guideLst>
        <p:guide orient="horz" pos="6912"/>
        <p:guide pos="10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2961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sh Atha" userId="e72703b238211c0a" providerId="LiveId" clId="{CC6CA1CB-B8D3-4CC0-B43B-2D2D6525E2F7}"/>
    <pc:docChg chg="modSld">
      <pc:chgData name="Harsh Atha" userId="e72703b238211c0a" providerId="LiveId" clId="{CC6CA1CB-B8D3-4CC0-B43B-2D2D6525E2F7}" dt="2022-05-02T23:24:23.812" v="272" actId="1076"/>
      <pc:docMkLst>
        <pc:docMk/>
      </pc:docMkLst>
      <pc:sldChg chg="modSp mod">
        <pc:chgData name="Harsh Atha" userId="e72703b238211c0a" providerId="LiveId" clId="{CC6CA1CB-B8D3-4CC0-B43B-2D2D6525E2F7}" dt="2022-05-02T23:24:23.812" v="272" actId="1076"/>
        <pc:sldMkLst>
          <pc:docMk/>
          <pc:sldMk cId="2230060028" sldId="256"/>
        </pc:sldMkLst>
        <pc:spChg chg="mod">
          <ac:chgData name="Harsh Atha" userId="e72703b238211c0a" providerId="LiveId" clId="{CC6CA1CB-B8D3-4CC0-B43B-2D2D6525E2F7}" dt="2022-05-02T23:24:23.812" v="272" actId="1076"/>
          <ac:spMkLst>
            <pc:docMk/>
            <pc:sldMk cId="2230060028" sldId="256"/>
            <ac:spMk id="54" creationId="{00000000-0000-0000-0000-000000000000}"/>
          </ac:spMkLst>
        </pc:spChg>
        <pc:spChg chg="mod">
          <ac:chgData name="Harsh Atha" userId="e72703b238211c0a" providerId="LiveId" clId="{CC6CA1CB-B8D3-4CC0-B43B-2D2D6525E2F7}" dt="2022-05-02T23:23:43.759" v="205" actId="113"/>
          <ac:spMkLst>
            <pc:docMk/>
            <pc:sldMk cId="2230060028" sldId="256"/>
            <ac:spMk id="104" creationId="{DDCF182E-5903-4339-A7B4-A783413FD21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50FDD1-E802-4B61-BB15-40BE78DAD272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685800"/>
            <a:ext cx="5143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384764-96E1-4D69-9597-D51E07D08E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917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384764-96E1-4D69-9597-D51E07D08E0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501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2"/>
            <a:ext cx="27980640" cy="4704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75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5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2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7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7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5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962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79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919310" y="2814321"/>
            <a:ext cx="26660477" cy="599186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26459" y="2814321"/>
            <a:ext cx="79444213" cy="599186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188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862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2"/>
            <a:ext cx="27980640" cy="435864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3"/>
            <a:ext cx="27980640" cy="4800598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7510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5020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253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7004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755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50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23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26457" y="16388081"/>
            <a:ext cx="53052343" cy="4634484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27442" y="16388081"/>
            <a:ext cx="53052347" cy="4634484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755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878842"/>
            <a:ext cx="29626560" cy="3657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4912362"/>
            <a:ext cx="14544677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6959600"/>
            <a:ext cx="14544677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4912362"/>
            <a:ext cx="14550390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6959600"/>
            <a:ext cx="14550390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30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606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535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2" y="873760"/>
            <a:ext cx="10829927" cy="371856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1"/>
            <a:ext cx="18402300" cy="18729962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2" y="4592321"/>
            <a:ext cx="10829927" cy="15011402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301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0"/>
            <a:ext cx="19751040" cy="1813562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0"/>
            <a:ext cx="19751040" cy="13167360"/>
          </a:xfrm>
        </p:spPr>
        <p:txBody>
          <a:bodyPr/>
          <a:lstStyle>
            <a:lvl1pPr marL="0" indent="0">
              <a:buNone/>
              <a:defRPr sz="11000"/>
            </a:lvl1pPr>
            <a:lvl2pPr marL="1567510" indent="0">
              <a:buNone/>
              <a:defRPr sz="9600"/>
            </a:lvl2pPr>
            <a:lvl3pPr marL="3135020" indent="0">
              <a:buNone/>
              <a:defRPr sz="8200"/>
            </a:lvl3pPr>
            <a:lvl4pPr marL="4702531" indent="0">
              <a:buNone/>
              <a:defRPr sz="6900"/>
            </a:lvl4pPr>
            <a:lvl5pPr marL="6270041" indent="0">
              <a:buNone/>
              <a:defRPr sz="6900"/>
            </a:lvl5pPr>
            <a:lvl6pPr marL="7837551" indent="0">
              <a:buNone/>
              <a:defRPr sz="6900"/>
            </a:lvl6pPr>
            <a:lvl7pPr marL="9405061" indent="0">
              <a:buNone/>
              <a:defRPr sz="6900"/>
            </a:lvl7pPr>
            <a:lvl8pPr marL="10972571" indent="0">
              <a:buNone/>
              <a:defRPr sz="6900"/>
            </a:lvl8pPr>
            <a:lvl9pPr marL="12540082" indent="0">
              <a:buNone/>
              <a:defRPr sz="69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2"/>
            <a:ext cx="19751040" cy="2575558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698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2"/>
            <a:ext cx="29626560" cy="3657600"/>
          </a:xfrm>
          <a:prstGeom prst="rect">
            <a:avLst/>
          </a:prstGeom>
        </p:spPr>
        <p:txBody>
          <a:bodyPr vert="horz" lIns="313502" tIns="156751" rIns="313502" bIns="15675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1"/>
            <a:ext cx="29626560" cy="14483082"/>
          </a:xfrm>
          <a:prstGeom prst="rect">
            <a:avLst/>
          </a:prstGeom>
        </p:spPr>
        <p:txBody>
          <a:bodyPr vert="horz" lIns="313502" tIns="156751" rIns="313502" bIns="15675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2"/>
            <a:ext cx="76809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0CF23-4F62-8046-AF6A-DE4F04AD794B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2"/>
            <a:ext cx="104241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2"/>
            <a:ext cx="76809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29C00-8D78-0648-BB41-8377B10D69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634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567510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633" indent="-1175633" algn="l" defTabSz="156751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7204" indent="-979694" algn="l" defTabSz="156751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8776" indent="-783755" algn="l" defTabSz="1567510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286" indent="-783755" algn="l" defTabSz="1567510" rtl="0" eaLnBrk="1" latinLnBrk="0" hangingPunct="1">
        <a:spcBef>
          <a:spcPct val="20000"/>
        </a:spcBef>
        <a:buFont typeface="Arial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3796" indent="-783755" algn="l" defTabSz="1567510" rtl="0" eaLnBrk="1" latinLnBrk="0" hangingPunct="1">
        <a:spcBef>
          <a:spcPct val="20000"/>
        </a:spcBef>
        <a:buFont typeface="Arial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21306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8816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6327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23837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751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502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253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7004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755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506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57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0082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7.png"/><Relationship Id="rId18" Type="http://schemas.openxmlformats.org/officeDocument/2006/relationships/image" Target="../media/image13.png"/><Relationship Id="rId26" Type="http://schemas.openxmlformats.org/officeDocument/2006/relationships/image" Target="../media/image18.png"/><Relationship Id="rId3" Type="http://schemas.openxmlformats.org/officeDocument/2006/relationships/hyperlink" Target="https://drive.google.com/drive/folders/1lrDkQanWtTznf48FCaW5lX9ToRdNDF1a" TargetMode="External"/><Relationship Id="rId21" Type="http://schemas.openxmlformats.org/officeDocument/2006/relationships/image" Target="../media/image11.png"/><Relationship Id="rId7" Type="http://schemas.openxmlformats.org/officeDocument/2006/relationships/image" Target="../media/image2.png"/><Relationship Id="rId12" Type="http://schemas.openxmlformats.org/officeDocument/2006/relationships/image" Target="../media/image6.jpeg"/><Relationship Id="rId17" Type="http://schemas.openxmlformats.org/officeDocument/2006/relationships/image" Target="../media/image12.png"/><Relationship Id="rId25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rxiv.org/pdf/2003.08934.pdf" TargetMode="External"/><Relationship Id="rId11" Type="http://schemas.openxmlformats.org/officeDocument/2006/relationships/image" Target="../media/image6.png"/><Relationship Id="rId24" Type="http://schemas.openxmlformats.org/officeDocument/2006/relationships/image" Target="../media/image16.png"/><Relationship Id="rId5" Type="http://schemas.openxmlformats.org/officeDocument/2006/relationships/image" Target="../media/image1.png"/><Relationship Id="rId15" Type="http://schemas.openxmlformats.org/officeDocument/2006/relationships/image" Target="../media/image9.gif"/><Relationship Id="rId23" Type="http://schemas.openxmlformats.org/officeDocument/2006/relationships/image" Target="../media/image15.gif"/><Relationship Id="rId10" Type="http://schemas.openxmlformats.org/officeDocument/2006/relationships/image" Target="../media/image5.png"/><Relationship Id="rId19" Type="http://schemas.openxmlformats.org/officeDocument/2006/relationships/image" Target="../media/image10.png"/><Relationship Id="rId4" Type="http://schemas.openxmlformats.org/officeDocument/2006/relationships/hyperlink" Target="https://drive.google.com/drive/folders/15dS1fw45jvXOiDBqSWCC49w2x5OSyVTi" TargetMode="External"/><Relationship Id="rId9" Type="http://schemas.openxmlformats.org/officeDocument/2006/relationships/image" Target="../media/image4.png"/><Relationship Id="rId14" Type="http://schemas.openxmlformats.org/officeDocument/2006/relationships/image" Target="../media/image8.gif"/><Relationship Id="rId2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32918400" cy="21945600"/>
          </a:xfrm>
          <a:prstGeom prst="rect">
            <a:avLst/>
          </a:prstGeom>
          <a:noFill/>
          <a:ln w="127000" cap="sq" cmpd="sng">
            <a:solidFill>
              <a:srgbClr val="990000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505889" y="144001"/>
            <a:ext cx="27052305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NeRF: </a:t>
            </a: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Representing Scenes as Neural Radiance Fields for View Synthesis</a:t>
            </a:r>
            <a:r>
              <a:rPr lang="en-US" sz="5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0" y="2609341"/>
            <a:ext cx="32918400" cy="0"/>
          </a:xfrm>
          <a:prstGeom prst="line">
            <a:avLst/>
          </a:prstGeom>
          <a:ln w="127000">
            <a:solidFill>
              <a:srgbClr val="99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2597000" y="1089124"/>
            <a:ext cx="23086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Aashay Gondalia, Sai Morapakala, Harsh Atha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Luddy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School of Informatics and Computing, Indiana University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9651581"/>
              </p:ext>
            </p:extLst>
          </p:nvPr>
        </p:nvGraphicFramePr>
        <p:xfrm>
          <a:off x="26955294" y="13425714"/>
          <a:ext cx="5740526" cy="469933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580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28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55091">
                <a:tc>
                  <a:txBody>
                    <a:bodyPr/>
                    <a:lstStyle/>
                    <a:p>
                      <a:r>
                        <a:rPr lang="en-US" sz="2600" dirty="0"/>
                        <a:t>Dataset (Method)</a:t>
                      </a:r>
                      <a:endParaRPr lang="en-US" sz="2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30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No. of iterations</a:t>
                      </a:r>
                      <a:endParaRPr lang="en-US" sz="2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30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PSNR Values</a:t>
                      </a:r>
                      <a:endParaRPr lang="en-US" sz="2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30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605">
                <a:tc>
                  <a:txBody>
                    <a:bodyPr/>
                    <a:lstStyle/>
                    <a:p>
                      <a:r>
                        <a:rPr lang="en-US" sz="2400" dirty="0"/>
                        <a:t>Lego (Coarse ours)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1000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21.75</a:t>
                      </a:r>
                      <a:r>
                        <a:rPr lang="en-US" sz="2400" b="1" baseline="30000" dirty="0"/>
                        <a:t>*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2605">
                <a:tc>
                  <a:txBody>
                    <a:bodyPr/>
                    <a:lstStyle/>
                    <a:p>
                      <a:r>
                        <a:rPr lang="en-US" sz="2400" dirty="0"/>
                        <a:t>SRN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------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22.6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8540795"/>
                  </a:ext>
                </a:extLst>
              </a:tr>
              <a:tr h="562605">
                <a:tc>
                  <a:txBody>
                    <a:bodyPr/>
                    <a:lstStyle/>
                    <a:p>
                      <a:r>
                        <a:rPr lang="en-US" sz="2400" dirty="0"/>
                        <a:t>Lego (C+F ours)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1000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23.73</a:t>
                      </a:r>
                      <a:r>
                        <a:rPr lang="en-US" sz="2400" b="1" baseline="30000" dirty="0"/>
                        <a:t>*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59201"/>
                  </a:ext>
                </a:extLst>
              </a:tr>
              <a:tr h="562605">
                <a:tc>
                  <a:txBody>
                    <a:bodyPr/>
                    <a:lstStyle/>
                    <a:p>
                      <a:r>
                        <a:rPr lang="en-US" sz="2400" dirty="0"/>
                        <a:t>Chair (Ours)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1000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24.45</a:t>
                      </a:r>
                      <a:r>
                        <a:rPr lang="en-US" sz="2400" b="1" baseline="30000" dirty="0"/>
                        <a:t>*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4701502"/>
                  </a:ext>
                </a:extLst>
              </a:tr>
              <a:tr h="562605">
                <a:tc>
                  <a:txBody>
                    <a:bodyPr/>
                    <a:lstStyle/>
                    <a:p>
                      <a:r>
                        <a:rPr lang="en-US" sz="2400" dirty="0"/>
                        <a:t>LLFF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------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24.88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1214">
                <a:tc>
                  <a:txBody>
                    <a:bodyPr/>
                    <a:lstStyle/>
                    <a:p>
                      <a:pPr marL="0" marR="0" lvl="0" indent="0" algn="l" defTabSz="15675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Average (NeRF)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100k-300k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31.01</a:t>
                      </a:r>
                    </a:p>
                  </a:txBody>
                  <a:tcPr>
                    <a:lnL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C0504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DC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 rot="16200000">
            <a:off x="20851187" y="7518633"/>
            <a:ext cx="2407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Coarse+fine</a:t>
            </a:r>
            <a:endParaRPr lang="en-US" sz="1800" dirty="0"/>
          </a:p>
        </p:txBody>
      </p:sp>
      <p:sp>
        <p:nvSpPr>
          <p:cNvPr id="17" name="TextBox 16"/>
          <p:cNvSpPr txBox="1"/>
          <p:nvPr/>
        </p:nvSpPr>
        <p:spPr>
          <a:xfrm>
            <a:off x="21900347" y="13057284"/>
            <a:ext cx="4821966" cy="2893100"/>
          </a:xfrm>
          <a:prstGeom prst="rect">
            <a:avLst/>
          </a:prstGeom>
          <a:noFill/>
          <a:ln>
            <a:noFill/>
            <a:prstDash val="dot"/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Above: </a:t>
            </a:r>
            <a:r>
              <a:rPr lang="en-US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A shows comparison of coarse, fine , fine depth image and ground truth for Lego dataset. Image B shows same comparison for chair dataset. GIF shows comparison for only coarse Lego and loss plot.</a:t>
            </a:r>
            <a:endParaRPr lang="en-US" sz="2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7434" y="2114533"/>
            <a:ext cx="10853574" cy="707886"/>
          </a:xfrm>
          <a:prstGeom prst="rect">
            <a:avLst/>
          </a:prstGeom>
          <a:solidFill>
            <a:srgbClr val="990002"/>
          </a:solidFill>
          <a:ln>
            <a:solidFill>
              <a:srgbClr val="990002"/>
            </a:solidFill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1. Motivation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97751" y="15338141"/>
            <a:ext cx="10256489" cy="492443"/>
          </a:xfrm>
          <a:prstGeom prst="rect">
            <a:avLst/>
          </a:prstGeom>
          <a:noFill/>
          <a:ln>
            <a:solidFill>
              <a:srgbClr val="800000"/>
            </a:solidFill>
            <a:prstDash val="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images of same scene/object captured from multiple angles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0853574" y="2114533"/>
            <a:ext cx="10853574" cy="707886"/>
          </a:xfrm>
          <a:prstGeom prst="rect">
            <a:avLst/>
          </a:prstGeom>
          <a:solidFill>
            <a:srgbClr val="990002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3. Modeling Egocentric Interactions</a:t>
            </a:r>
          </a:p>
        </p:txBody>
      </p:sp>
      <p:cxnSp>
        <p:nvCxnSpPr>
          <p:cNvPr id="3" name="Straight Connector 2"/>
          <p:cNvCxnSpPr>
            <a:cxnSpLocks/>
          </p:cNvCxnSpPr>
          <p:nvPr/>
        </p:nvCxnSpPr>
        <p:spPr>
          <a:xfrm>
            <a:off x="10808739" y="2206271"/>
            <a:ext cx="0" cy="19739329"/>
          </a:xfrm>
          <a:prstGeom prst="line">
            <a:avLst/>
          </a:prstGeom>
          <a:noFill/>
          <a:ln w="127000" cap="sq" cmpd="sng">
            <a:solidFill>
              <a:srgbClr val="990000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41" name="Straight Connector 40"/>
          <p:cNvCxnSpPr>
            <a:cxnSpLocks/>
            <a:stCxn id="60" idx="3"/>
          </p:cNvCxnSpPr>
          <p:nvPr/>
        </p:nvCxnSpPr>
        <p:spPr>
          <a:xfrm flipH="1">
            <a:off x="21640879" y="2517297"/>
            <a:ext cx="66269" cy="19428303"/>
          </a:xfrm>
          <a:prstGeom prst="line">
            <a:avLst/>
          </a:prstGeom>
          <a:noFill/>
          <a:ln w="127000" cap="sq" cmpd="sng">
            <a:solidFill>
              <a:srgbClr val="990000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3" name="TextBox 42"/>
              <p:cNvSpPr txBox="1"/>
              <p:nvPr/>
            </p:nvSpPr>
            <p:spPr>
              <a:xfrm>
                <a:off x="10936617" y="17904634"/>
                <a:ext cx="10498265" cy="35493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60375" indent="-460375" algn="just">
                  <a:buFont typeface="Wingdings" charset="2"/>
                  <a:buChar char="§"/>
                </a:pP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tested our model on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different input datasets: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  <a:hlinkClick r:id="rId3"/>
                  </a:rPr>
                  <a:t>Lego 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  <a:hlinkClick r:id="rId4"/>
                  </a:rPr>
                  <a:t>chair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60375" indent="-460375" algn="just">
                  <a:buFont typeface="Wingdings" charset="2"/>
                  <a:buChar char="§"/>
                </a:pP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MLP contains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9 fully connected layers 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with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128 linear units(ReLU)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an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Adam optimizer 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learning rate starting at </a:t>
                </a:r>
                <a14:m>
                  <m:oMath xmlns:m="http://schemas.openxmlformats.org/officeDocument/2006/math">
                    <m:r>
                      <a:rPr lang="en-US" sz="3200" b="1" i="1" dirty="0" smtClean="0">
                        <a:latin typeface="Cambria Math" panose="02040503050406030204" pitchFamily="18" charset="0"/>
                      </a:rPr>
                      <m:t>𝟓</m:t>
                    </m:r>
                    <m:sSup>
                      <m:sSupPr>
                        <m:ctrlPr>
                          <a:rPr lang="en-US" sz="3200" b="1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1" i="0" dirty="0">
                            <a:latin typeface="Cambria Math" panose="02040503050406030204" pitchFamily="18" charset="0"/>
                          </a:rPr>
                          <m:t>ⅇ</m:t>
                        </m:r>
                      </m:e>
                      <m:sup>
                        <m:r>
                          <a:rPr lang="en-US" sz="3200" b="1" i="0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3200" b="1" i="0" dirty="0">
                            <a:latin typeface="Cambria Math" panose="02040503050406030204" pitchFamily="18" charset="0"/>
                          </a:rPr>
                          <m:t>𝟒</m:t>
                        </m:r>
                      </m:sup>
                    </m:sSup>
                  </m:oMath>
                </a14:m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trained over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1000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epochs (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 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hours)</a:t>
                </a:r>
              </a:p>
              <a:p>
                <a:pPr marL="460375" indent="-460375" algn="just">
                  <a:buFont typeface="Wingdings" charset="2"/>
                  <a:buChar char="§"/>
                </a:pP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 evaluate our results, we use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PSNR (Peak Signal to Noise Ratio)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36617" y="17904634"/>
                <a:ext cx="10498265" cy="3549305"/>
              </a:xfrm>
              <a:prstGeom prst="rect">
                <a:avLst/>
              </a:prstGeom>
              <a:blipFill>
                <a:blip r:embed="rId5"/>
                <a:stretch>
                  <a:fillRect l="-1278" t="-2405" r="-1510" b="-46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TextBox 45"/>
          <p:cNvSpPr txBox="1"/>
          <p:nvPr/>
        </p:nvSpPr>
        <p:spPr>
          <a:xfrm>
            <a:off x="21711381" y="2111858"/>
            <a:ext cx="11211252" cy="707886"/>
          </a:xfrm>
          <a:prstGeom prst="rect">
            <a:avLst/>
          </a:prstGeom>
          <a:solidFill>
            <a:srgbClr val="99000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5. Results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1897224" y="15933444"/>
            <a:ext cx="4821967" cy="2308324"/>
          </a:xfrm>
          <a:prstGeom prst="rect">
            <a:avLst/>
          </a:prstGeom>
          <a:noFill/>
          <a:ln>
            <a:solidFill>
              <a:srgbClr val="800000"/>
            </a:solidFill>
            <a:prstDash val="dot"/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Comparison of Iterations and PSNR Values of different datasets and methods in order of PSNR values (asc).</a:t>
            </a:r>
          </a:p>
          <a:p>
            <a:pPr algn="just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PSNR Values taken from validation dataset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1707148" y="18281993"/>
            <a:ext cx="11211251" cy="707886"/>
          </a:xfrm>
          <a:prstGeom prst="rect">
            <a:avLst/>
          </a:prstGeom>
          <a:solidFill>
            <a:srgbClr val="99000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6. Future Work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1876024" y="19003813"/>
            <a:ext cx="106632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0375" indent="-460375">
              <a:buFont typeface="Wingdings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an ensemble of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tiny MLPs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speed up the training process.</a:t>
            </a:r>
          </a:p>
          <a:p>
            <a:pPr marL="460375" indent="-460375">
              <a:buFont typeface="Wingdings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performance by training on a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of fewer input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images.</a:t>
            </a:r>
          </a:p>
          <a:p>
            <a:pPr marL="460375" indent="-460375">
              <a:buFont typeface="Wingdings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 scope to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 natural datasets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60375" indent="-460375">
              <a:buFont typeface="Wingdings" charset="2"/>
              <a:buChar char="§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052728" y="7601779"/>
            <a:ext cx="10525439" cy="830997"/>
          </a:xfrm>
          <a:prstGeom prst="rect">
            <a:avLst/>
          </a:prstGeom>
          <a:noFill/>
          <a:ln>
            <a:solidFill>
              <a:srgbClr val="800000"/>
            </a:solidFill>
            <a:prstDash val="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overview of our neural radiance field scene representation and differentiable rendering procedure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88474" y="3139383"/>
            <a:ext cx="102766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8788" indent="-458788" algn="just">
              <a:buFont typeface="Wingdings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get a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computerized representation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a scene that can be correctly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rendered from any angle.</a:t>
            </a:r>
          </a:p>
          <a:p>
            <a:pPr algn="just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8788" indent="-458788" algn="just">
              <a:buFont typeface="Wingdings" charset="2"/>
              <a:buChar char="§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NeRF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(Neural Radiance Fields)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synthesizes views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taking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5D coordinates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inputs and generates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volume density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colors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1709865" y="21532925"/>
            <a:ext cx="11208534" cy="430887"/>
          </a:xfrm>
          <a:prstGeom prst="rect">
            <a:avLst/>
          </a:prstGeom>
          <a:solidFill>
            <a:srgbClr val="990000"/>
          </a:solidFill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chemeClr val="bg1"/>
                </a:solidFill>
              </a:rPr>
              <a:t>Acknowledgments: This work was inspired by the original paper of </a:t>
            </a:r>
            <a:r>
              <a:rPr lang="da-DK" sz="2200" b="1" i="1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NeRF by Mildenhall et al.</a:t>
            </a:r>
            <a:endParaRPr lang="en-US" sz="2200" i="1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FCF4C08C-A685-DAA7-09DD-7F6BE42AA87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640"/>
          <a:stretch/>
        </p:blipFill>
        <p:spPr>
          <a:xfrm>
            <a:off x="37434" y="61552"/>
            <a:ext cx="2226795" cy="2088250"/>
          </a:xfrm>
          <a:prstGeom prst="rect">
            <a:avLst/>
          </a:prstGeom>
          <a:ln>
            <a:solidFill>
              <a:srgbClr val="990000"/>
            </a:solidFill>
          </a:ln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4D598238-3C29-483F-B27C-E3E1C4E909AA}"/>
              </a:ext>
            </a:extLst>
          </p:cNvPr>
          <p:cNvSpPr txBox="1"/>
          <p:nvPr/>
        </p:nvSpPr>
        <p:spPr>
          <a:xfrm>
            <a:off x="82270" y="2163354"/>
            <a:ext cx="10941330" cy="707886"/>
          </a:xfrm>
          <a:prstGeom prst="rect">
            <a:avLst/>
          </a:prstGeom>
          <a:solidFill>
            <a:srgbClr val="990000"/>
          </a:solidFill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defRPr sz="4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1. Motivation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95ED761-1472-49EE-BA97-646D7923324A}"/>
              </a:ext>
            </a:extLst>
          </p:cNvPr>
          <p:cNvSpPr txBox="1"/>
          <p:nvPr/>
        </p:nvSpPr>
        <p:spPr>
          <a:xfrm>
            <a:off x="-15817" y="17697305"/>
            <a:ext cx="10796991" cy="707886"/>
          </a:xfrm>
          <a:prstGeom prst="rect">
            <a:avLst/>
          </a:prstGeom>
          <a:solidFill>
            <a:srgbClr val="99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Challenges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9A52E49-A654-4DFB-88C9-F81C80C836C7}"/>
              </a:ext>
            </a:extLst>
          </p:cNvPr>
          <p:cNvSpPr txBox="1"/>
          <p:nvPr/>
        </p:nvSpPr>
        <p:spPr>
          <a:xfrm>
            <a:off x="10898409" y="2163354"/>
            <a:ext cx="10808739" cy="707886"/>
          </a:xfrm>
          <a:prstGeom prst="rect">
            <a:avLst/>
          </a:prstGeom>
          <a:solidFill>
            <a:srgbClr val="990000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Methodology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7EA67E6-DC71-411F-B43D-ADB51DD2C966}"/>
              </a:ext>
            </a:extLst>
          </p:cNvPr>
          <p:cNvSpPr txBox="1"/>
          <p:nvPr/>
        </p:nvSpPr>
        <p:spPr>
          <a:xfrm>
            <a:off x="10851859" y="16790842"/>
            <a:ext cx="10789020" cy="707886"/>
          </a:xfrm>
          <a:prstGeom prst="rect">
            <a:avLst/>
          </a:prstGeom>
          <a:solidFill>
            <a:srgbClr val="99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Experiments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08656AC-5DE9-4845-8B1D-FA4AB9D6E5F7}"/>
              </a:ext>
            </a:extLst>
          </p:cNvPr>
          <p:cNvSpPr txBox="1"/>
          <p:nvPr/>
        </p:nvSpPr>
        <p:spPr>
          <a:xfrm>
            <a:off x="21741702" y="2175193"/>
            <a:ext cx="11164939" cy="707886"/>
          </a:xfrm>
          <a:prstGeom prst="rect">
            <a:avLst/>
          </a:prstGeom>
          <a:solidFill>
            <a:srgbClr val="99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Results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AA5BA3-0DDF-43DF-B36C-C5A7C9375871}"/>
              </a:ext>
            </a:extLst>
          </p:cNvPr>
          <p:cNvSpPr txBox="1"/>
          <p:nvPr/>
        </p:nvSpPr>
        <p:spPr>
          <a:xfrm>
            <a:off x="21751984" y="18330814"/>
            <a:ext cx="11164938" cy="707886"/>
          </a:xfrm>
          <a:prstGeom prst="rect">
            <a:avLst/>
          </a:prstGeom>
          <a:solidFill>
            <a:srgbClr val="99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Future Work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ADA244A-DF1E-46CC-99CC-795F4F3316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31383" y="12275745"/>
            <a:ext cx="4230939" cy="312923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A497E8A5-BEEA-43A6-8CA2-2BBDE277112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-57" b="8221"/>
          <a:stretch/>
        </p:blipFill>
        <p:spPr>
          <a:xfrm>
            <a:off x="337214" y="12608501"/>
            <a:ext cx="5446771" cy="266306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A2FA659-84D4-4CA0-A21D-B9D9C52826A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3319" y="6253039"/>
            <a:ext cx="10266825" cy="3801740"/>
          </a:xfrm>
          <a:prstGeom prst="rect">
            <a:avLst/>
          </a:prstGeom>
          <a:solidFill>
            <a:srgbClr val="C3C3C3"/>
          </a:solidFill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714FA44E-46FD-49FA-A3DC-3FE7DDA32E11}"/>
              </a:ext>
            </a:extLst>
          </p:cNvPr>
          <p:cNvSpPr txBox="1"/>
          <p:nvPr/>
        </p:nvSpPr>
        <p:spPr>
          <a:xfrm>
            <a:off x="253708" y="10318369"/>
            <a:ext cx="10256489" cy="492443"/>
          </a:xfrm>
          <a:prstGeom prst="rect">
            <a:avLst/>
          </a:prstGeom>
          <a:noFill/>
          <a:ln>
            <a:solidFill>
              <a:srgbClr val="800000"/>
            </a:solidFill>
            <a:prstDash val="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Rudimentary Explanation of the process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C4728FA-AB46-41ED-A442-8FA88BE04754}"/>
              </a:ext>
            </a:extLst>
          </p:cNvPr>
          <p:cNvSpPr txBox="1"/>
          <p:nvPr/>
        </p:nvSpPr>
        <p:spPr>
          <a:xfrm>
            <a:off x="233319" y="10970338"/>
            <a:ext cx="995397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8788" indent="-458788" algn="just">
              <a:buFont typeface="Wingdings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use this in applications like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 Planning, Archaeology, Augmented Reality, Medicine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Gaming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1C69914D-89D4-4793-A64B-B9DF8E4F0AF8}"/>
                  </a:ext>
                </a:extLst>
              </p:cNvPr>
              <p:cNvSpPr txBox="1"/>
              <p:nvPr/>
            </p:nvSpPr>
            <p:spPr>
              <a:xfrm>
                <a:off x="10943244" y="3068881"/>
                <a:ext cx="10549043" cy="1740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marR="0" lvl="0" indent="-34290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Font typeface="Wingdings" panose="05000000000000000000" pitchFamily="2" charset="2"/>
                  <a:buChar char=""/>
                  <a:tabLst>
                    <a:tab pos="457200" algn="l"/>
                  </a:tabLst>
                </a:pP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Given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5D coordinates </a:t>
                </a:r>
                <a14:m>
                  <m:oMath xmlns:m="http://schemas.openxmlformats.org/officeDocument/2006/math"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𝒙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𝒚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𝒛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𝜽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𝝓</m:t>
                    </m:r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input.</a:t>
                </a:r>
              </a:p>
              <a:p>
                <a:pPr marL="342900" marR="0" lvl="0" indent="-34290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Font typeface="Wingdings" panose="05000000000000000000" pitchFamily="2" charset="2"/>
                  <a:buChar char=""/>
                  <a:tabLst>
                    <a:tab pos="457200" algn="l"/>
                  </a:tabLst>
                </a:pP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feed these values into an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MLP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to produce a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color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volume density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2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32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𝛩</m:t>
                        </m:r>
                      </m:sub>
                    </m:sSub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: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32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32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32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e>
                    </m:d>
                    <m:r>
                      <a:rPr lang="en-US" sz="32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→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32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  <m:r>
                          <a:rPr lang="en-US" sz="32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32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𝜎</m:t>
                        </m:r>
                      </m:e>
                    </m:d>
                  </m:oMath>
                </a14:m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1C69914D-89D4-4793-A64B-B9DF8E4F0A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43244" y="3068881"/>
                <a:ext cx="10549043" cy="1740220"/>
              </a:xfrm>
              <a:prstGeom prst="rect">
                <a:avLst/>
              </a:prstGeom>
              <a:blipFill>
                <a:blip r:embed="rId11"/>
                <a:stretch>
                  <a:fillRect l="-1271" t="-4895" b="-10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6" name="Picture 75" descr="Diagram&#10;&#10;Description automatically generated">
            <a:extLst>
              <a:ext uri="{FF2B5EF4-FFF2-40B4-BE49-F238E27FC236}">
                <a16:creationId xmlns:a16="http://schemas.microsoft.com/office/drawing/2014/main" id="{86DDE3F5-729F-4B68-A882-9162D535B7E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3600" y="4926924"/>
            <a:ext cx="10425586" cy="2636672"/>
          </a:xfrm>
          <a:prstGeom prst="rect">
            <a:avLst/>
          </a:prstGeom>
          <a:noFill/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7281FB02-0A29-4B56-83D3-7091AC700368}"/>
                  </a:ext>
                </a:extLst>
              </p:cNvPr>
              <p:cNvSpPr txBox="1"/>
              <p:nvPr/>
            </p:nvSpPr>
            <p:spPr>
              <a:xfrm>
                <a:off x="11018248" y="8481603"/>
                <a:ext cx="10256488" cy="112319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marR="0" lvl="0" indent="-34290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Font typeface="Wingdings" panose="05000000000000000000" pitchFamily="2" charset="2"/>
                  <a:buChar char=""/>
                  <a:tabLst>
                    <a:tab pos="457200" algn="l"/>
                  </a:tabLst>
                </a:pPr>
                <a:r>
                  <a:rPr lang="en-US" sz="3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Use </a:t>
                </a:r>
                <a:r>
                  <a:rPr lang="en-US" sz="3200" b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volume rendering </a:t>
                </a:r>
                <a:r>
                  <a:rPr lang="en-US" sz="3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techniques to composite the output values into an </a:t>
                </a:r>
                <a:r>
                  <a:rPr lang="en-US" sz="3200" b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image</a:t>
                </a:r>
                <a:r>
                  <a:rPr lang="en-US" sz="3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. The </a:t>
                </a:r>
                <a:r>
                  <a:rPr lang="en-US" sz="3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expected color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200" i="1" smtClean="0">
                            <a:solidFill>
                              <a:srgbClr val="836967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200" i="1">
                            <a:effectLst/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acc>
                    <m:d>
                      <m:dPr>
                        <m:ctrlPr>
                          <a:rPr lang="en-US" sz="3200" i="1">
                            <a:solidFill>
                              <a:srgbClr val="836967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i="1"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sz="3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given by</a:t>
                </a:r>
                <a:endParaRPr lang="en-US" sz="32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7281FB02-0A29-4B56-83D3-7091AC7003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8248" y="8481603"/>
                <a:ext cx="10256488" cy="1123193"/>
              </a:xfrm>
              <a:prstGeom prst="rect">
                <a:avLst/>
              </a:prstGeom>
              <a:blipFill>
                <a:blip r:embed="rId13"/>
                <a:stretch>
                  <a:fillRect l="-1307" t="-7568" r="-1485" b="-16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5" name="Picture 84" descr="Shape&#10;&#10;Description automatically generated with medium confidence">
            <a:extLst>
              <a:ext uri="{FF2B5EF4-FFF2-40B4-BE49-F238E27FC236}">
                <a16:creationId xmlns:a16="http://schemas.microsoft.com/office/drawing/2014/main" id="{CF190054-7AB2-4BA2-9FEA-4A514B8D8F7F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9837" y="11459073"/>
            <a:ext cx="4896270" cy="268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3429E5D6-D6A9-4FC0-ACAA-D5C79685659D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3512" y="11459074"/>
            <a:ext cx="4901184" cy="2682694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E884D506-C605-4859-92D6-DC0EAC373422}"/>
                  </a:ext>
                </a:extLst>
              </p:cNvPr>
              <p:cNvSpPr txBox="1"/>
              <p:nvPr/>
            </p:nvSpPr>
            <p:spPr>
              <a:xfrm>
                <a:off x="11455175" y="14012046"/>
                <a:ext cx="4046331" cy="4924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i="1" smtClean="0">
                          <a:latin typeface="Cambria Math" panose="02040503050406030204" pitchFamily="18" charset="0"/>
                        </a:rPr>
                        <m:t>𝑟</m:t>
                      </m:r>
                      <m:d>
                        <m:dPr>
                          <m:ctrlPr>
                            <a:rPr lang="en-US" sz="26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6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i="1">
                          <a:latin typeface="Cambria Math" panose="02040503050406030204" pitchFamily="18" charset="0"/>
                        </a:rPr>
                        <m:t>𝑜</m:t>
                      </m:r>
                      <m:r>
                        <a:rPr lang="en-US" sz="26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600" i="1">
                          <a:latin typeface="Cambria Math" panose="02040503050406030204" pitchFamily="18" charset="0"/>
                        </a:rPr>
                        <m:t>𝑡</m:t>
                      </m:r>
                      <m:d>
                        <m:dPr>
                          <m:ctrlPr>
                            <a:rPr lang="en-US" sz="26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sz="26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i="1"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sz="26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600" i="0">
                          <a:latin typeface="Cambria Math" panose="02040503050406030204" pitchFamily="18" charset="0"/>
                        </a:rPr>
                        <m:t>=3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E884D506-C605-4859-92D6-DC0EAC3734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55175" y="14012046"/>
                <a:ext cx="4046331" cy="492443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0" name="TextBox 89">
            <a:extLst>
              <a:ext uri="{FF2B5EF4-FFF2-40B4-BE49-F238E27FC236}">
                <a16:creationId xmlns:a16="http://schemas.microsoft.com/office/drawing/2014/main" id="{BD781057-B527-4E1C-9E16-B6198D5F34CD}"/>
              </a:ext>
            </a:extLst>
          </p:cNvPr>
          <p:cNvSpPr txBox="1"/>
          <p:nvPr/>
        </p:nvSpPr>
        <p:spPr>
          <a:xfrm>
            <a:off x="16958023" y="14126711"/>
            <a:ext cx="3643440" cy="5014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Rays from all pixels in 3D</a:t>
            </a:r>
            <a:endParaRPr lang="en-US" sz="26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AD17275-3EAE-42DB-B023-A5153D8BE2A4}"/>
                  </a:ext>
                </a:extLst>
              </p:cNvPr>
              <p:cNvSpPr txBox="1"/>
              <p:nvPr/>
            </p:nvSpPr>
            <p:spPr>
              <a:xfrm>
                <a:off x="10933853" y="14621007"/>
                <a:ext cx="10407830" cy="12113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marR="0" lvl="0" indent="-457200" algn="just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Wingdings" panose="05000000000000000000" pitchFamily="2" charset="2"/>
                  <a:buChar char="§"/>
                </a:pPr>
                <a:r>
                  <a:rPr lang="en-US" sz="3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To </a:t>
                </a:r>
                <a:r>
                  <a:rPr lang="en-US" sz="32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improve</a:t>
                </a:r>
                <a:r>
                  <a:rPr lang="en-US" sz="3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performance, we use </a:t>
                </a:r>
                <a:r>
                  <a:rPr lang="en-US" sz="32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positional encoding</a:t>
                </a:r>
                <a:r>
                  <a:rPr lang="en-US" sz="3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along with NeRF.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2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𝑭</m:t>
                        </m:r>
                      </m:e>
                      <m:sub>
                        <m:r>
                          <a:rPr lang="en-US" sz="32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𝜣</m:t>
                        </m:r>
                      </m:sub>
                    </m:sSub>
                    <m:r>
                      <a:rPr lang="en-US" sz="3200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Sup>
                      <m:sSubSupPr>
                        <m:ctrlPr>
                          <a:rPr lang="en-US" sz="32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32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𝑭</m:t>
                        </m:r>
                      </m:e>
                      <m:sub>
                        <m:sSup>
                          <m:sSupPr>
                            <m:ctrlPr>
                              <a:rPr lang="en-US" sz="32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𝜣</m:t>
                            </m:r>
                          </m:e>
                          <m:sup>
                            <m:r>
                              <a:rPr lang="en-US" sz="3200" b="1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𝟎</m:t>
                            </m:r>
                          </m:sup>
                        </m:sSup>
                      </m:sub>
                      <m:sup>
                        <m:r>
                          <a:rPr lang="en-US" sz="32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bSup>
                    <m:r>
                      <a:rPr lang="en-US" sz="3200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𝜸</m:t>
                    </m:r>
                  </m:oMath>
                </a14:m>
                <a:r>
                  <a:rPr lang="en-US" sz="3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where encoding function </a:t>
                </a:r>
                <a14:m>
                  <m:oMath xmlns:m="http://schemas.openxmlformats.org/officeDocument/2006/math">
                    <m:r>
                      <a:rPr lang="en-US" sz="3200" i="1" smtClean="0">
                        <a:effectLst/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sz="3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</a:t>
                </a:r>
                <a:endParaRPr lang="en-US" sz="32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AD17275-3EAE-42DB-B023-A5153D8BE2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33853" y="14621007"/>
                <a:ext cx="10407830" cy="1211357"/>
              </a:xfrm>
              <a:prstGeom prst="rect">
                <a:avLst/>
              </a:prstGeom>
              <a:blipFill>
                <a:blip r:embed="rId18"/>
                <a:stretch>
                  <a:fillRect l="-1347" t="-7035" r="-1465" b="-100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6" name="Picture 95">
            <a:extLst>
              <a:ext uri="{FF2B5EF4-FFF2-40B4-BE49-F238E27FC236}">
                <a16:creationId xmlns:a16="http://schemas.microsoft.com/office/drawing/2014/main" id="{A41BF2F5-AF6A-42B5-A9A7-F9FE22B5717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144991" y="15933444"/>
            <a:ext cx="6214574" cy="7081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B99C7E87-3ACC-44B9-9BBB-4E5BE75D3421}"/>
                  </a:ext>
                </a:extLst>
              </p:cNvPr>
              <p:cNvSpPr txBox="1"/>
              <p:nvPr/>
            </p:nvSpPr>
            <p:spPr>
              <a:xfrm>
                <a:off x="16709594" y="15981646"/>
                <a:ext cx="5046622" cy="59330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32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32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𝛩</m:t>
                        </m:r>
                      </m:sub>
                      <m:sup>
                        <m:r>
                          <a:rPr lang="en-US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sz="3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= Original MLP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𝛩</m:t>
                        </m:r>
                      </m:sub>
                    </m:sSub>
                  </m:oMath>
                </a14:m>
                <a:endParaRPr lang="en-US" sz="32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B99C7E87-3ACC-44B9-9BBB-4E5BE75D34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09594" y="15981646"/>
                <a:ext cx="5046622" cy="593304"/>
              </a:xfrm>
              <a:prstGeom prst="rect">
                <a:avLst/>
              </a:prstGeom>
              <a:blipFill>
                <a:blip r:embed="rId20"/>
                <a:stretch>
                  <a:fillRect t="-14433" b="-309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2" name="TextBox 101">
            <a:extLst>
              <a:ext uri="{FF2B5EF4-FFF2-40B4-BE49-F238E27FC236}">
                <a16:creationId xmlns:a16="http://schemas.microsoft.com/office/drawing/2014/main" id="{4368A17D-5BDC-4AE7-B687-7B3AB43D3338}"/>
              </a:ext>
            </a:extLst>
          </p:cNvPr>
          <p:cNvSpPr txBox="1"/>
          <p:nvPr/>
        </p:nvSpPr>
        <p:spPr>
          <a:xfrm>
            <a:off x="193629" y="15963160"/>
            <a:ext cx="10475733" cy="1637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 attempt to replicate the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volume rendering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positional encoding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techniques of this paper to generate novel views of </a:t>
            </a:r>
            <a:r>
              <a:rPr lang="en-US" sz="3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input images.</a:t>
            </a:r>
            <a:endParaRPr lang="en-US" sz="3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DCF182E-5903-4339-A7B4-A783413FD21A}"/>
              </a:ext>
            </a:extLst>
          </p:cNvPr>
          <p:cNvSpPr txBox="1"/>
          <p:nvPr/>
        </p:nvSpPr>
        <p:spPr>
          <a:xfrm>
            <a:off x="172965" y="18434932"/>
            <a:ext cx="10381276" cy="3321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Training the model on a set of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fewer images (~25-50)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as compared to the usual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(100+)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proved challenging in obtaining better results</a:t>
            </a:r>
            <a:r>
              <a:rPr lang="en-US" sz="3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3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Training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only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coarse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model on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new hyperparameters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over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100k-300k iterations 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 days 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 given in paper) was difficult due to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memory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computational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constraints.</a:t>
            </a:r>
          </a:p>
        </p:txBody>
      </p:sp>
      <p:pic>
        <p:nvPicPr>
          <p:cNvPr id="103" name="Picture 102" descr="Chart&#10;&#10;Description automatically generated">
            <a:extLst>
              <a:ext uri="{FF2B5EF4-FFF2-40B4-BE49-F238E27FC236}">
                <a16:creationId xmlns:a16="http://schemas.microsoft.com/office/drawing/2014/main" id="{BCE8739A-3FFA-4D1E-91AE-D2995F791ABE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2384171" y="3209966"/>
            <a:ext cx="9790936" cy="2575433"/>
          </a:xfrm>
          <a:prstGeom prst="rect">
            <a:avLst/>
          </a:prstGeom>
        </p:spPr>
      </p:pic>
      <p:sp>
        <p:nvSpPr>
          <p:cNvPr id="113" name="TextBox 112">
            <a:extLst>
              <a:ext uri="{FF2B5EF4-FFF2-40B4-BE49-F238E27FC236}">
                <a16:creationId xmlns:a16="http://schemas.microsoft.com/office/drawing/2014/main" id="{35979A66-6531-4A9C-B0AD-6872C13C8055}"/>
              </a:ext>
            </a:extLst>
          </p:cNvPr>
          <p:cNvSpPr txBox="1"/>
          <p:nvPr/>
        </p:nvSpPr>
        <p:spPr>
          <a:xfrm>
            <a:off x="21684887" y="5786261"/>
            <a:ext cx="10690878" cy="400110"/>
          </a:xfrm>
          <a:prstGeom prst="rect">
            <a:avLst/>
          </a:prstGeom>
          <a:noFill/>
          <a:ln>
            <a:noFill/>
            <a:prstDash val="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Output and depth image of Lego dataset.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FD29C9A-9B36-4307-BAE1-296241286125}"/>
              </a:ext>
            </a:extLst>
          </p:cNvPr>
          <p:cNvSpPr txBox="1"/>
          <p:nvPr/>
        </p:nvSpPr>
        <p:spPr>
          <a:xfrm rot="16200000">
            <a:off x="20791224" y="4167527"/>
            <a:ext cx="2407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Coarse+fine</a:t>
            </a:r>
            <a:endParaRPr lang="en-US" sz="1800" dirty="0"/>
          </a:p>
        </p:txBody>
      </p:sp>
      <p:pic>
        <p:nvPicPr>
          <p:cNvPr id="108" name="Picture 107" descr="Chart&#10;&#10;Description automatically generated">
            <a:extLst>
              <a:ext uri="{FF2B5EF4-FFF2-40B4-BE49-F238E27FC236}">
                <a16:creationId xmlns:a16="http://schemas.microsoft.com/office/drawing/2014/main" id="{28CF8B89-2BF8-4456-8210-8FE43460ABAF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2469378" y="6370985"/>
            <a:ext cx="9761244" cy="2407940"/>
          </a:xfrm>
          <a:prstGeom prst="rect">
            <a:avLst/>
          </a:prstGeom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EDC569DC-376F-44EB-8C08-3A2E2A37F627}"/>
              </a:ext>
            </a:extLst>
          </p:cNvPr>
          <p:cNvSpPr txBox="1"/>
          <p:nvPr/>
        </p:nvSpPr>
        <p:spPr>
          <a:xfrm>
            <a:off x="21640879" y="8879323"/>
            <a:ext cx="10690878" cy="400110"/>
          </a:xfrm>
          <a:prstGeom prst="rect">
            <a:avLst/>
          </a:prstGeom>
          <a:noFill/>
          <a:ln>
            <a:noFill/>
            <a:prstDash val="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Output and depth image of Chair dataset.</a:t>
            </a:r>
          </a:p>
        </p:txBody>
      </p:sp>
      <p:pic>
        <p:nvPicPr>
          <p:cNvPr id="121" name="Picture 120" descr="[video-to-gif output image]">
            <a:extLst>
              <a:ext uri="{FF2B5EF4-FFF2-40B4-BE49-F238E27FC236}">
                <a16:creationId xmlns:a16="http://schemas.microsoft.com/office/drawing/2014/main" id="{33E68E8D-A13B-4945-9792-70F5AE67DE46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0" r="7084"/>
          <a:stretch/>
        </p:blipFill>
        <p:spPr bwMode="auto">
          <a:xfrm>
            <a:off x="21756216" y="9304716"/>
            <a:ext cx="10989556" cy="339060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5" name="TextBox 144">
            <a:extLst>
              <a:ext uri="{FF2B5EF4-FFF2-40B4-BE49-F238E27FC236}">
                <a16:creationId xmlns:a16="http://schemas.microsoft.com/office/drawing/2014/main" id="{DC61F65A-8B08-48C9-9216-ADAB956490A9}"/>
              </a:ext>
            </a:extLst>
          </p:cNvPr>
          <p:cNvSpPr txBox="1"/>
          <p:nvPr/>
        </p:nvSpPr>
        <p:spPr>
          <a:xfrm rot="10800000" flipV="1">
            <a:off x="21896114" y="12719727"/>
            <a:ext cx="10550522" cy="400110"/>
          </a:xfrm>
          <a:prstGeom prst="rect">
            <a:avLst/>
          </a:prstGeom>
          <a:noFill/>
          <a:ln>
            <a:noFill/>
            <a:prstDash val="dot"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0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dirty="0"/>
              <a:t>          a. Predicted Image		b. Depth map		c. Iterations vs Loss 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DD26D-14C9-49DB-A019-E4419CC084EF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1489432" y="9639027"/>
            <a:ext cx="9314119" cy="10383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6E325B-6980-4C20-8F28-30E941600E9F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1574902" y="10446720"/>
            <a:ext cx="5134692" cy="9526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140EB2-4EB7-48C5-A89D-985AA920F54D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6904371" y="10538404"/>
            <a:ext cx="2595851" cy="63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60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7430</TotalTime>
  <Words>605</Words>
  <Application>Microsoft Office PowerPoint</Application>
  <PresentationFormat>Custom</PresentationFormat>
  <Paragraphs>66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Cambria</vt:lpstr>
      <vt:lpstr>Cambria Math</vt:lpstr>
      <vt:lpstr>Times New Roman</vt:lpstr>
      <vt:lpstr>Wingdings</vt:lpstr>
      <vt:lpstr>Office Theme</vt:lpstr>
      <vt:lpstr>PowerPoint Presentation</vt:lpstr>
    </vt:vector>
  </TitlesOfParts>
  <Company>Indiana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Crandall</dc:creator>
  <cp:lastModifiedBy>Harsh Atha</cp:lastModifiedBy>
  <cp:revision>442</cp:revision>
  <cp:lastPrinted>2012-12-17T09:31:54Z</cp:lastPrinted>
  <dcterms:created xsi:type="dcterms:W3CDTF">2012-12-17T00:59:42Z</dcterms:created>
  <dcterms:modified xsi:type="dcterms:W3CDTF">2022-05-02T23:36:31Z</dcterms:modified>
</cp:coreProperties>
</file>

<file path=docProps/thumbnail.jpeg>
</file>